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a0c78b02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a0c78b02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715774d2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715774d2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ef7275e3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ef7275e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715774d2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715774d2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715774d2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715774d2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715774d2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715774d2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715774d2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715774d2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ef7275e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ef7275e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715774d2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715774d2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715774d2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715774d2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715774d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715774d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0c78b02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0c78b02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715774d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715774d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715774d2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715774d2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715774d2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715774d2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715774d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715774d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8335"/>
            <a:ext cx="9144001" cy="286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97165"/>
            <a:ext cx="9144001" cy="286247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-28335"/>
            <a:ext cx="9144001" cy="286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2797165"/>
            <a:ext cx="9144001" cy="28624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security@apptastic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security@apptastic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Morning!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23, </a:t>
            </a:r>
            <a:r>
              <a:rPr lang="en"/>
              <a:t>2023 @ 20:03:00 UTC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987425"/>
            <a:ext cx="8520600" cy="25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Security Operations receives an email from AWS Support.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23, 2023 @ 20:03:00 UTC - The AWS Email</a:t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370650" y="1353650"/>
            <a:ext cx="8402700" cy="2770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Dear AWS Customer,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part of our AWS Shield Advanced offering, we noticed a significant volume of traffic against your public Elastic IPs in 226692608800. This is usually indicative of a DDOS attack. We recommend you block all IP addresses identified in the WAF logs.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109.201.133.100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109.70.100.65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185.220.100.243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create an AWS Support ticket if you would like to chat with an agent in real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23, 2023 @ 21:15:00 </a:t>
            </a:r>
            <a:r>
              <a:rPr lang="en"/>
              <a:t>UTC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987425"/>
            <a:ext cx="8520600" cy="25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</a:t>
            </a:r>
            <a:r>
              <a:rPr lang="en" sz="2400">
                <a:solidFill>
                  <a:schemeClr val="dk1"/>
                </a:solidFill>
              </a:rPr>
              <a:t>ecurity Operations receives an alert from one of the company’s Intrusion Detection System (IDS).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24, 2023 @ 0</a:t>
            </a:r>
            <a:r>
              <a:rPr lang="en"/>
              <a:t>6:02:44</a:t>
            </a:r>
            <a:r>
              <a:rPr lang="en"/>
              <a:t> </a:t>
            </a:r>
            <a:r>
              <a:rPr lang="en"/>
              <a:t>UTC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987425"/>
            <a:ext cx="8520600" cy="25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Several teams notify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security@apptastic.io</a:t>
            </a:r>
            <a:r>
              <a:rPr lang="en" sz="2400">
                <a:solidFill>
                  <a:schemeClr val="dk1"/>
                </a:solidFill>
              </a:rPr>
              <a:t> saying that several applications are non-responsive. Application Security team also receives alerts from PagerDuty.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24, 2023 @ 12:05:30 </a:t>
            </a:r>
            <a:r>
              <a:rPr lang="en"/>
              <a:t>UTC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987425"/>
            <a:ext cx="8520600" cy="25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More</a:t>
            </a:r>
            <a:r>
              <a:rPr lang="en" sz="2400">
                <a:solidFill>
                  <a:schemeClr val="dk1"/>
                </a:solidFill>
              </a:rPr>
              <a:t> teams notify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security@apptastic.io</a:t>
            </a:r>
            <a:r>
              <a:rPr lang="en" sz="2400">
                <a:solidFill>
                  <a:schemeClr val="dk1"/>
                </a:solidFill>
              </a:rPr>
              <a:t> saying that many of the company’s internal and external applications are non-responsive. There are some trending topics on social media that report the same.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 24, 2023 @ 12:10:43 UTC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362450"/>
            <a:ext cx="69342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938" y="152400"/>
            <a:ext cx="51861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724" y="767850"/>
            <a:ext cx="7024550" cy="39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837" y="0"/>
            <a:ext cx="9317674" cy="58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913050" y="525700"/>
            <a:ext cx="731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351C7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Weathering the Storm</a:t>
            </a:r>
            <a:endParaRPr i="1" sz="2800">
              <a:solidFill>
                <a:srgbClr val="351C7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51C7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51C7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 Incident Response Tabletop Exercise</a:t>
            </a:r>
            <a:endParaRPr sz="2200">
              <a:solidFill>
                <a:srgbClr val="351C7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820500" y="1543575"/>
            <a:ext cx="7503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Learn about the different </a:t>
            </a:r>
            <a:r>
              <a:rPr lang="en" sz="2800">
                <a:solidFill>
                  <a:srgbClr val="351C7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teams</a:t>
            </a:r>
            <a:r>
              <a:rPr lang="en" sz="28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 in information security and </a:t>
            </a:r>
            <a:r>
              <a:rPr lang="en" sz="2800">
                <a:solidFill>
                  <a:srgbClr val="351C7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they work together</a:t>
            </a:r>
            <a:r>
              <a:rPr lang="en" sz="28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 in an interactive exercise.</a:t>
            </a:r>
            <a:endParaRPr sz="220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260475" y="445025"/>
            <a:ext cx="55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Company Profile</a:t>
            </a:r>
            <a:endParaRPr b="1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361200" y="1152475"/>
            <a:ext cx="5471100" cy="4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Apptastic.io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Headquartered in New York, 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890 Employees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Goal is to build a fully immersive experience in a futuristic cityscape in the metaverse. Users connect to the experience using Hololens</a:t>
            </a:r>
            <a:r>
              <a:rPr baseline="30000" lang="en">
                <a:solidFill>
                  <a:schemeClr val="dk1"/>
                </a:solidFill>
              </a:rPr>
              <a:t>TM </a:t>
            </a:r>
            <a:r>
              <a:rPr lang="en">
                <a:solidFill>
                  <a:schemeClr val="dk1"/>
                </a:solidFill>
              </a:rPr>
              <a:t>technology and interact with each other using social credits.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Company wants to rebrand to better align name with mission. It’s technology stack is hosted primarily in the cloud on AWS.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33472" r="32631" t="0"/>
          <a:stretch/>
        </p:blipFill>
        <p:spPr>
          <a:xfrm>
            <a:off x="0" y="0"/>
            <a:ext cx="3104774" cy="57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260475" y="445025"/>
            <a:ext cx="55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Company Profile</a:t>
            </a:r>
            <a:endParaRPr b="1"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80" r="-80" t="0"/>
          <a:stretch/>
        </p:blipFill>
        <p:spPr>
          <a:xfrm>
            <a:off x="0" y="0"/>
            <a:ext cx="9159552" cy="57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1123025" y="675850"/>
            <a:ext cx="6913500" cy="1131900"/>
          </a:xfrm>
          <a:prstGeom prst="roundRect">
            <a:avLst>
              <a:gd fmla="val 16667" name="adj"/>
            </a:avLst>
          </a:prstGeom>
          <a:solidFill>
            <a:srgbClr val="EEEEEE">
              <a:alpha val="77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rebuchet MS"/>
                <a:ea typeface="Trebuchet MS"/>
                <a:cs typeface="Trebuchet MS"/>
                <a:sym typeface="Trebuchet MS"/>
              </a:rPr>
              <a:t>Introducing a new immersive virtual experience by </a:t>
            </a:r>
            <a:r>
              <a:rPr b="1" i="1" lang="en" sz="2800">
                <a:latin typeface="Trebuchet MS"/>
                <a:ea typeface="Trebuchet MS"/>
                <a:cs typeface="Trebuchet MS"/>
                <a:sym typeface="Trebuchet MS"/>
              </a:rPr>
              <a:t>Apptastic.io</a:t>
            </a:r>
            <a:endParaRPr b="1" i="1"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00" y="1223038"/>
            <a:ext cx="4473675" cy="38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899875" y="2259475"/>
            <a:ext cx="3932400" cy="18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[Teacher’s Name]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Chief Information Security Officer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Apptastic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129950" y="1893050"/>
            <a:ext cx="2678100" cy="26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Picture of the teacher here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024" y="1192939"/>
            <a:ext cx="3185400" cy="27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75" y="1207989"/>
            <a:ext cx="3185400" cy="27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25" y="1621725"/>
            <a:ext cx="1867924" cy="186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54650" y="3881250"/>
            <a:ext cx="2408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Security Operations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014" y="1794950"/>
            <a:ext cx="1509962" cy="150998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367650" y="3881250"/>
            <a:ext cx="2408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Security Engineering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450" y="1198689"/>
            <a:ext cx="3185400" cy="27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6160125" y="3881250"/>
            <a:ext cx="24087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Governance, Risk </a:t>
            </a:r>
            <a:br>
              <a:rPr b="1" lang="en"/>
            </a:br>
            <a:r>
              <a:rPr b="1" lang="en"/>
              <a:t>and Compliance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3650" y="1854163"/>
            <a:ext cx="1421650" cy="14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 for the Exercise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382950"/>
            <a:ext cx="8520600" cy="31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en" sz="2000">
                <a:solidFill>
                  <a:schemeClr val="dk1"/>
                </a:solidFill>
              </a:rPr>
              <a:t>Please stop me and ask questions. We are here to learn.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en" sz="2000">
                <a:solidFill>
                  <a:schemeClr val="dk1"/>
                </a:solidFill>
              </a:rPr>
              <a:t>After each event (“inject”), we will have a certain number of turns.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en" sz="2000">
                <a:solidFill>
                  <a:schemeClr val="dk1"/>
                </a:solidFill>
              </a:rPr>
              <a:t>Talk amongst </a:t>
            </a:r>
            <a:r>
              <a:rPr lang="en" sz="2000">
                <a:solidFill>
                  <a:schemeClr val="dk1"/>
                </a:solidFill>
              </a:rPr>
              <a:t>yourselves</a:t>
            </a:r>
            <a:r>
              <a:rPr lang="en" sz="2000">
                <a:solidFill>
                  <a:schemeClr val="dk1"/>
                </a:solidFill>
              </a:rPr>
              <a:t> and share information on your cards.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000"/>
              <a:buAutoNum type="arabicParenR"/>
            </a:pPr>
            <a:r>
              <a:rPr lang="en" sz="2000">
                <a:solidFill>
                  <a:schemeClr val="dk1"/>
                </a:solidFill>
              </a:rPr>
              <a:t>Ask questions and have fun!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4900"/>
            <a:ext cx="9144003" cy="68580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88350" y="1344900"/>
            <a:ext cx="360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we ready??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